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3" r:id="rId17"/>
    <p:sldId id="270" r:id="rId18"/>
    <p:sldId id="271" r:id="rId19"/>
    <p:sldId id="272" r:id="rId20"/>
  </p:sldIdLst>
  <p:sldSz cx="12192000" cy="6858000"/>
  <p:notesSz cx="7772400" cy="100584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6"/>
          <p:cNvPicPr/>
          <p:nvPr/>
        </p:nvPicPr>
        <p:blipFill>
          <a:blip r:embed="rId14"/>
          <a:stretch/>
        </p:blipFill>
        <p:spPr>
          <a:xfrm>
            <a:off x="0" y="0"/>
            <a:ext cx="12187440" cy="6857280"/>
          </a:xfrm>
          <a:prstGeom prst="rect">
            <a:avLst/>
          </a:prstGeom>
          <a:ln w="0">
            <a:noFill/>
          </a:ln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8400" y="608400"/>
            <a:ext cx="10968480" cy="70488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6"/>
          <p:cNvPicPr/>
          <p:nvPr/>
        </p:nvPicPr>
        <p:blipFill>
          <a:blip r:embed="rId14"/>
          <a:stretch/>
        </p:blipFill>
        <p:spPr>
          <a:xfrm>
            <a:off x="0" y="0"/>
            <a:ext cx="12187440" cy="6857280"/>
          </a:xfrm>
          <a:prstGeom prst="rect">
            <a:avLst/>
          </a:prstGeom>
          <a:ln w="0">
            <a:noFill/>
          </a:ln>
        </p:spPr>
      </p:pic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myccccccc/leveldb/commit/6b0acb45fbe201719203c3e320aa145483f95827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zero.se/ldapd/btree.html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图片 3" descr="16x9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图片 3" descr="16x9-内页"/>
          <p:cNvPicPr/>
          <p:nvPr/>
        </p:nvPicPr>
        <p:blipFill>
          <a:blip r:embed="rId2"/>
          <a:stretch/>
        </p:blipFill>
        <p:spPr>
          <a:xfrm>
            <a:off x="144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43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3 </a:t>
            </a: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项目实现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45" name="CustomShape 3"/>
          <p:cNvSpPr/>
          <p:nvPr/>
        </p:nvSpPr>
        <p:spPr>
          <a:xfrm>
            <a:off x="373320" y="2072160"/>
            <a:ext cx="6643440" cy="239920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出于项目简洁性考虑，使用 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l</a:t>
            </a:r>
            <a:r>
              <a:rPr lang="en-US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eveldb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作为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存储 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的地方（</a:t>
            </a:r>
            <a:r>
              <a:rPr lang="en-US" altLang="zh-CN" sz="20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page_id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作为 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key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，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content 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序列化后作为 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value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），而不是直接写文件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，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（这样 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 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gc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就由 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 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compaction 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天然完成了）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完成了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62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项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正确性测试，包括数据库重启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/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数据校验等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46" name="图片 4"/>
          <p:cNvPicPr/>
          <p:nvPr/>
        </p:nvPicPr>
        <p:blipFill>
          <a:blip r:embed="rId3"/>
          <a:srcRect t="33667"/>
          <a:stretch/>
        </p:blipFill>
        <p:spPr>
          <a:xfrm>
            <a:off x="552600" y="4513680"/>
            <a:ext cx="6285960" cy="1898640"/>
          </a:xfrm>
          <a:prstGeom prst="rect">
            <a:avLst/>
          </a:prstGeom>
          <a:ln w="0">
            <a:noFill/>
          </a:ln>
        </p:spPr>
      </p:pic>
      <p:pic>
        <p:nvPicPr>
          <p:cNvPr id="147" name="图片 6"/>
          <p:cNvPicPr/>
          <p:nvPr/>
        </p:nvPicPr>
        <p:blipFill>
          <a:blip r:embed="rId4"/>
          <a:srcRect t="16031" b="2144"/>
          <a:stretch/>
        </p:blipFill>
        <p:spPr>
          <a:xfrm>
            <a:off x="6980400" y="1485360"/>
            <a:ext cx="5210640" cy="4796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49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3.1 Get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151" name="图片 1"/>
          <p:cNvPicPr/>
          <p:nvPr/>
        </p:nvPicPr>
        <p:blipFill>
          <a:blip r:embed="rId3"/>
          <a:stretch/>
        </p:blipFill>
        <p:spPr>
          <a:xfrm>
            <a:off x="4331520" y="1428120"/>
            <a:ext cx="7818840" cy="5142240"/>
          </a:xfrm>
          <a:prstGeom prst="rect">
            <a:avLst/>
          </a:prstGeom>
          <a:ln w="0">
            <a:noFill/>
          </a:ln>
        </p:spPr>
      </p:pic>
      <p:sp>
        <p:nvSpPr>
          <p:cNvPr id="152" name="CustomShape 3"/>
          <p:cNvSpPr/>
          <p:nvPr/>
        </p:nvSpPr>
        <p:spPr>
          <a:xfrm>
            <a:off x="189360" y="2072160"/>
            <a:ext cx="4260960" cy="286086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0.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获取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Sequence ID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1.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将本次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Get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请求写入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WAL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2. 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对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b+tree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lock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coupling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加锁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3.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在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B+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树中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查找，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发现不在 </a:t>
            </a:r>
            <a:r>
              <a:rPr lang="en-US" altLang="zh-CN" sz="2000" spc="-1" dirty="0">
                <a:solidFill>
                  <a:srgbClr val="FFFFFF"/>
                </a:solidFill>
                <a:latin typeface="微软雅黑"/>
                <a:ea typeface="微软雅黑"/>
              </a:rPr>
              <a:t>BC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DB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内存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</a:t>
            </a:r>
            <a:r>
              <a:rPr lang="en-US" altLang="zh-CN" sz="2000" spc="-1" dirty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时从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中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获取</a:t>
            </a: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上来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图片 3" descr="16x9-内页"/>
          <p:cNvPicPr/>
          <p:nvPr/>
        </p:nvPicPr>
        <p:blipFill>
          <a:blip r:embed="rId2"/>
          <a:stretch/>
        </p:blipFill>
        <p:spPr>
          <a:xfrm>
            <a:off x="144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54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3.2 Put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6" name="CustomShape 3"/>
          <p:cNvSpPr/>
          <p:nvPr/>
        </p:nvSpPr>
        <p:spPr>
          <a:xfrm>
            <a:off x="225360" y="2072160"/>
            <a:ext cx="4029480" cy="378419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0.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获取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Sequence ID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1.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将本次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Put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请求写入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WAL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2. 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. </a:t>
            </a:r>
            <a:r>
              <a:rPr lang="zh-CN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对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b+tree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lock coupling</a:t>
            </a:r>
            <a:r>
              <a:rPr lang="zh-CN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加锁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3.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在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B+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树中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插入，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发现不在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B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C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DB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内存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</a:t>
            </a:r>
            <a:r>
              <a:rPr lang="en-US" altLang="zh-CN" sz="2000" spc="-1" dirty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时从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中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获取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上来，如果哪个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进行了修改则标记为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dirty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57" name="图片 2"/>
          <p:cNvPicPr/>
          <p:nvPr/>
        </p:nvPicPr>
        <p:blipFill>
          <a:blip r:embed="rId3"/>
          <a:stretch/>
        </p:blipFill>
        <p:spPr>
          <a:xfrm>
            <a:off x="4291920" y="1290960"/>
            <a:ext cx="7749360" cy="4870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59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0" name="CustomShape 2"/>
          <p:cNvSpPr/>
          <p:nvPr/>
        </p:nvSpPr>
        <p:spPr>
          <a:xfrm>
            <a:off x="385560" y="118368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3.3 Checkpoint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161" name="图片 2"/>
          <p:cNvPicPr/>
          <p:nvPr/>
        </p:nvPicPr>
        <p:blipFill>
          <a:blip r:embed="rId3"/>
          <a:stretch/>
        </p:blipFill>
        <p:spPr>
          <a:xfrm>
            <a:off x="5307309" y="1304799"/>
            <a:ext cx="6775415" cy="3110184"/>
          </a:xfrm>
          <a:prstGeom prst="rect">
            <a:avLst/>
          </a:prstGeom>
          <a:ln w="0">
            <a:noFill/>
          </a:ln>
        </p:spPr>
      </p:pic>
      <p:sp>
        <p:nvSpPr>
          <p:cNvPr id="3" name="文本框 2"/>
          <p:cNvSpPr txBox="1"/>
          <p:nvPr/>
        </p:nvSpPr>
        <p:spPr>
          <a:xfrm>
            <a:off x="329582" y="1858981"/>
            <a:ext cx="487049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2. </a:t>
            </a:r>
            <a:r>
              <a:rPr lang="zh-CN" altLang="en-US" dirty="0" smtClean="0">
                <a:solidFill>
                  <a:schemeClr val="bg1"/>
                </a:solidFill>
              </a:rPr>
              <a:t>因为做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实际上是遍历内存中的这个树，同时把</a:t>
            </a:r>
            <a:r>
              <a:rPr lang="en-US" altLang="zh-CN" dirty="0" smtClean="0">
                <a:solidFill>
                  <a:schemeClr val="bg1"/>
                </a:solidFill>
              </a:rPr>
              <a:t>dirty page</a:t>
            </a:r>
            <a:r>
              <a:rPr lang="zh-CN" altLang="en-US" dirty="0" smtClean="0">
                <a:solidFill>
                  <a:schemeClr val="bg1"/>
                </a:solidFill>
              </a:rPr>
              <a:t>写进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zh-CN" altLang="en-US" dirty="0" smtClean="0">
                <a:solidFill>
                  <a:schemeClr val="bg1"/>
                </a:solidFill>
              </a:rPr>
              <a:t>，然后标记为</a:t>
            </a:r>
            <a:r>
              <a:rPr lang="en-US" altLang="zh-CN" dirty="0" smtClean="0">
                <a:solidFill>
                  <a:schemeClr val="bg1"/>
                </a:solidFill>
              </a:rPr>
              <a:t>not dirty</a:t>
            </a:r>
            <a:r>
              <a:rPr lang="zh-CN" altLang="en-US" dirty="0" smtClean="0">
                <a:solidFill>
                  <a:schemeClr val="bg1"/>
                </a:solidFill>
              </a:rPr>
              <a:t>。在开始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之前首先要对内存中的这个树</a:t>
            </a:r>
            <a:r>
              <a:rPr lang="en-US" altLang="zh-CN" dirty="0" smtClean="0">
                <a:solidFill>
                  <a:schemeClr val="bg1"/>
                </a:solidFill>
              </a:rPr>
              <a:t>take snapshot</a:t>
            </a:r>
            <a:r>
              <a:rPr lang="zh-CN" altLang="en-US" dirty="0" smtClean="0">
                <a:solidFill>
                  <a:schemeClr val="bg1"/>
                </a:solidFill>
              </a:rPr>
              <a:t>。（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遍历树的过程中，有写入对树的</a:t>
            </a:r>
            <a:r>
              <a:rPr lang="en-US" altLang="zh-CN" dirty="0" smtClean="0">
                <a:solidFill>
                  <a:schemeClr val="bg1"/>
                </a:solidFill>
              </a:rPr>
              <a:t>page</a:t>
            </a:r>
            <a:r>
              <a:rPr lang="zh-CN" altLang="en-US" dirty="0" smtClean="0">
                <a:solidFill>
                  <a:schemeClr val="bg1"/>
                </a:solidFill>
              </a:rPr>
              <a:t>进行修改的话就</a:t>
            </a:r>
            <a:r>
              <a:rPr lang="en-US" altLang="zh-CN" dirty="0" smtClean="0">
                <a:solidFill>
                  <a:schemeClr val="bg1"/>
                </a:solidFill>
              </a:rPr>
              <a:t>copy on write</a:t>
            </a:r>
            <a:r>
              <a:rPr lang="zh-CN" altLang="en-US" dirty="0" smtClean="0">
                <a:solidFill>
                  <a:schemeClr val="bg1"/>
                </a:solidFill>
              </a:rPr>
              <a:t>，这样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线程看到的就是一个</a:t>
            </a:r>
            <a:r>
              <a:rPr lang="en-US" altLang="zh-CN" dirty="0" smtClean="0">
                <a:solidFill>
                  <a:schemeClr val="bg1"/>
                </a:solidFill>
              </a:rPr>
              <a:t>consistent</a:t>
            </a:r>
            <a:r>
              <a:rPr lang="zh-CN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CN" dirty="0" smtClean="0">
                <a:solidFill>
                  <a:schemeClr val="bg1"/>
                </a:solidFill>
              </a:rPr>
              <a:t>snapshot</a:t>
            </a:r>
            <a:r>
              <a:rPr lang="zh-CN" altLang="en-US" dirty="0" smtClean="0">
                <a:solidFill>
                  <a:schemeClr val="bg1"/>
                </a:solidFill>
              </a:rPr>
              <a:t>，并且不影响同时的写入）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3. checkpoint</a:t>
            </a:r>
            <a:r>
              <a:rPr lang="zh-CN" altLang="en-US" dirty="0" smtClean="0">
                <a:solidFill>
                  <a:schemeClr val="bg1"/>
                </a:solidFill>
              </a:rPr>
              <a:t>遍历完成后需要对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hlinkClick r:id="rId4"/>
              </a:rPr>
              <a:t>GetDurableSnapshot</a:t>
            </a:r>
            <a:r>
              <a:rPr lang="zh-CN" altLang="en-US" dirty="0" smtClean="0">
                <a:solidFill>
                  <a:schemeClr val="bg1"/>
                </a:solidFill>
              </a:rPr>
              <a:t>。每次重启后都需要从上一次完整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后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CN" dirty="0" err="1" smtClean="0">
                <a:solidFill>
                  <a:schemeClr val="bg1"/>
                </a:solidFill>
              </a:rPr>
              <a:t>durable_snapshot</a:t>
            </a:r>
            <a:r>
              <a:rPr lang="zh-CN" altLang="en-US" dirty="0" smtClean="0">
                <a:solidFill>
                  <a:schemeClr val="bg1"/>
                </a:solidFill>
              </a:rPr>
              <a:t>中读取</a:t>
            </a:r>
            <a:r>
              <a:rPr lang="en-US" altLang="zh-CN" dirty="0" smtClean="0">
                <a:solidFill>
                  <a:schemeClr val="bg1"/>
                </a:solidFill>
              </a:rPr>
              <a:t>page</a:t>
            </a:r>
            <a:r>
              <a:rPr lang="zh-CN" altLang="en-US" dirty="0" smtClean="0">
                <a:solidFill>
                  <a:schemeClr val="bg1"/>
                </a:solidFill>
              </a:rPr>
              <a:t>来恢复这个树，并回放</a:t>
            </a:r>
            <a:r>
              <a:rPr lang="en-US" altLang="zh-CN" dirty="0" err="1" smtClean="0">
                <a:solidFill>
                  <a:schemeClr val="bg1"/>
                </a:solidFill>
              </a:rPr>
              <a:t>wal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r>
              <a:rPr lang="zh-CN" altLang="en-US" dirty="0" smtClean="0">
                <a:solidFill>
                  <a:schemeClr val="bg1"/>
                </a:solidFill>
              </a:rPr>
              <a:t>（</a:t>
            </a:r>
            <a:r>
              <a:rPr lang="zh-CN" altLang="en-US" dirty="0" smtClean="0">
                <a:solidFill>
                  <a:schemeClr val="bg1"/>
                </a:solidFill>
              </a:rPr>
              <a:t>避免出现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做到一半进程挂了，恢复树时读取的</a:t>
            </a:r>
            <a:r>
              <a:rPr lang="en-US" altLang="zh-CN" dirty="0" smtClean="0">
                <a:solidFill>
                  <a:schemeClr val="bg1"/>
                </a:solidFill>
              </a:rPr>
              <a:t>page</a:t>
            </a:r>
            <a:r>
              <a:rPr lang="zh-CN" altLang="en-US" dirty="0" smtClean="0">
                <a:solidFill>
                  <a:schemeClr val="bg1"/>
                </a:solidFill>
              </a:rPr>
              <a:t>一些是上一次</a:t>
            </a:r>
            <a:r>
              <a:rPr lang="en-US" altLang="zh-CN" dirty="0" err="1" smtClean="0">
                <a:solidFill>
                  <a:schemeClr val="bg1"/>
                </a:solidFill>
              </a:rPr>
              <a:t>ckeckpoint</a:t>
            </a:r>
            <a:r>
              <a:rPr lang="zh-CN" altLang="en-US" dirty="0" smtClean="0">
                <a:solidFill>
                  <a:schemeClr val="bg1"/>
                </a:solidFill>
              </a:rPr>
              <a:t>写入的，一些是未完成的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写入的，会造成数据丢失</a:t>
            </a:r>
            <a:r>
              <a:rPr lang="zh-CN" altLang="en-US" dirty="0" smtClean="0">
                <a:solidFill>
                  <a:schemeClr val="bg1"/>
                </a:solidFill>
              </a:rPr>
              <a:t>）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40656" y="4599464"/>
            <a:ext cx="67420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4. </a:t>
            </a:r>
            <a:r>
              <a:rPr lang="zh-CN" altLang="en-US" dirty="0" smtClean="0">
                <a:solidFill>
                  <a:schemeClr val="bg1"/>
                </a:solidFill>
              </a:rPr>
              <a:t>在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把</a:t>
            </a:r>
            <a:r>
              <a:rPr lang="en-US" altLang="zh-CN" dirty="0" smtClean="0">
                <a:solidFill>
                  <a:schemeClr val="bg1"/>
                </a:solidFill>
              </a:rPr>
              <a:t>page</a:t>
            </a:r>
            <a:r>
              <a:rPr lang="zh-CN" altLang="en-US" dirty="0" smtClean="0">
                <a:solidFill>
                  <a:schemeClr val="bg1"/>
                </a:solidFill>
              </a:rPr>
              <a:t>写入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zh-CN" altLang="en-US" dirty="0" smtClean="0">
                <a:solidFill>
                  <a:schemeClr val="bg1"/>
                </a:solidFill>
              </a:rPr>
              <a:t>过程中，如果是新</a:t>
            </a:r>
            <a:r>
              <a:rPr lang="en-US" altLang="zh-CN" dirty="0" smtClean="0">
                <a:solidFill>
                  <a:schemeClr val="bg1"/>
                </a:solidFill>
              </a:rPr>
              <a:t>split</a:t>
            </a:r>
            <a:r>
              <a:rPr lang="zh-CN" altLang="en-US" dirty="0" smtClean="0">
                <a:solidFill>
                  <a:schemeClr val="bg1"/>
                </a:solidFill>
              </a:rPr>
              <a:t>出来的</a:t>
            </a:r>
            <a:r>
              <a:rPr lang="en-US" altLang="zh-CN" dirty="0" smtClean="0">
                <a:solidFill>
                  <a:schemeClr val="bg1"/>
                </a:solidFill>
              </a:rPr>
              <a:t>page</a:t>
            </a:r>
            <a:r>
              <a:rPr lang="zh-CN" altLang="en-US" dirty="0" smtClean="0">
                <a:solidFill>
                  <a:schemeClr val="bg1"/>
                </a:solidFill>
              </a:rPr>
              <a:t>，那么需要记录</a:t>
            </a:r>
            <a:r>
              <a:rPr lang="en-US" altLang="zh-CN" dirty="0" err="1" smtClean="0">
                <a:solidFill>
                  <a:schemeClr val="bg1"/>
                </a:solidFill>
              </a:rPr>
              <a:t>next_page_id</a:t>
            </a:r>
            <a:r>
              <a:rPr lang="zh-CN" altLang="en-US" dirty="0" smtClean="0">
                <a:solidFill>
                  <a:schemeClr val="bg1"/>
                </a:solidFill>
              </a:rPr>
              <a:t>这个</a:t>
            </a:r>
            <a:r>
              <a:rPr lang="en-US" altLang="zh-CN" dirty="0" smtClean="0">
                <a:solidFill>
                  <a:schemeClr val="bg1"/>
                </a:solidFill>
              </a:rPr>
              <a:t>meta</a:t>
            </a:r>
            <a:r>
              <a:rPr lang="zh-CN" altLang="en-US" dirty="0" smtClean="0">
                <a:solidFill>
                  <a:schemeClr val="bg1"/>
                </a:solidFill>
              </a:rPr>
              <a:t>到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zh-CN" altLang="en-US" dirty="0" smtClean="0">
                <a:solidFill>
                  <a:schemeClr val="bg1"/>
                </a:solidFill>
              </a:rPr>
              <a:t>中（</a:t>
            </a:r>
            <a:r>
              <a:rPr lang="en-US" altLang="zh-CN" dirty="0" err="1" smtClean="0">
                <a:solidFill>
                  <a:schemeClr val="bg1"/>
                </a:solidFill>
              </a:rPr>
              <a:t>page_id</a:t>
            </a:r>
            <a:r>
              <a:rPr lang="zh-CN" altLang="en-US" dirty="0" smtClean="0">
                <a:solidFill>
                  <a:schemeClr val="bg1"/>
                </a:solidFill>
              </a:rPr>
              <a:t>的分配是单调递增的）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在完成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后，还需要往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zh-CN" altLang="en-US" dirty="0" smtClean="0">
                <a:solidFill>
                  <a:schemeClr val="bg1"/>
                </a:solidFill>
              </a:rPr>
              <a:t>写入一些</a:t>
            </a:r>
            <a:r>
              <a:rPr lang="en-US" altLang="zh-CN" dirty="0" smtClean="0">
                <a:solidFill>
                  <a:schemeClr val="bg1"/>
                </a:solidFill>
              </a:rPr>
              <a:t>meta</a:t>
            </a:r>
            <a:r>
              <a:rPr lang="zh-CN" altLang="en-US" dirty="0" smtClean="0">
                <a:solidFill>
                  <a:schemeClr val="bg1"/>
                </a:solidFill>
              </a:rPr>
              <a:t>（</a:t>
            </a:r>
            <a:r>
              <a:rPr lang="en-US" altLang="zh-CN" dirty="0" err="1" smtClean="0">
                <a:solidFill>
                  <a:schemeClr val="bg1"/>
                </a:solidFill>
              </a:rPr>
              <a:t>LastCheckpointSnapshotSeq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r>
              <a:rPr lang="en-US" altLang="zh-CN" dirty="0" err="1" smtClean="0">
                <a:solidFill>
                  <a:schemeClr val="bg1"/>
                </a:solidFill>
              </a:rPr>
              <a:t>LogFileNumber</a:t>
            </a:r>
            <a:r>
              <a:rPr lang="zh-CN" altLang="en-US" dirty="0" smtClean="0">
                <a:solidFill>
                  <a:schemeClr val="bg1"/>
                </a:solidFill>
              </a:rPr>
              <a:t>，</a:t>
            </a:r>
            <a:r>
              <a:rPr lang="en-US" altLang="zh-CN" dirty="0" err="1" smtClean="0">
                <a:solidFill>
                  <a:schemeClr val="bg1"/>
                </a:solidFill>
              </a:rPr>
              <a:t>LastSeqInLastLogFile</a:t>
            </a:r>
            <a:r>
              <a:rPr lang="zh-CN" altLang="en-US" dirty="0" smtClean="0">
                <a:solidFill>
                  <a:schemeClr val="bg1"/>
                </a:solidFill>
              </a:rPr>
              <a:t>）。最后</a:t>
            </a:r>
            <a:r>
              <a:rPr lang="en-US" altLang="zh-CN" dirty="0" smtClean="0">
                <a:solidFill>
                  <a:schemeClr val="bg1"/>
                </a:solidFill>
              </a:rPr>
              <a:t>release</a:t>
            </a:r>
            <a:r>
              <a:rPr lang="zh-CN" altLang="en-US" dirty="0" smtClean="0">
                <a:solidFill>
                  <a:schemeClr val="bg1"/>
                </a:solidFill>
              </a:rPr>
              <a:t>上一次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  <a:r>
              <a:rPr lang="zh-CN" altLang="en-US" dirty="0" smtClean="0">
                <a:solidFill>
                  <a:schemeClr val="bg1"/>
                </a:solidFill>
              </a:rPr>
              <a:t>完成后</a:t>
            </a:r>
            <a:r>
              <a:rPr lang="en-US" altLang="zh-CN" dirty="0" err="1" smtClean="0">
                <a:solidFill>
                  <a:schemeClr val="bg1"/>
                </a:solidFill>
              </a:rPr>
              <a:t>leveldb</a:t>
            </a:r>
            <a:r>
              <a:rPr lang="zh-CN" altLang="en-US" dirty="0" smtClean="0">
                <a:solidFill>
                  <a:schemeClr val="bg1"/>
                </a:solidFill>
              </a:rPr>
              <a:t>的</a:t>
            </a:r>
            <a:r>
              <a:rPr lang="en-US" altLang="zh-CN" dirty="0" err="1" smtClean="0">
                <a:solidFill>
                  <a:schemeClr val="bg1"/>
                </a:solidFill>
              </a:rPr>
              <a:t>durable_snapshot</a:t>
            </a:r>
            <a:r>
              <a:rPr lang="zh-CN" altLang="en-US" dirty="0" smtClean="0">
                <a:solidFill>
                  <a:schemeClr val="bg1"/>
                </a:solidFill>
              </a:rPr>
              <a:t>，并删除旧的</a:t>
            </a:r>
            <a:r>
              <a:rPr lang="en-US" altLang="zh-CN" dirty="0" err="1" smtClean="0">
                <a:solidFill>
                  <a:schemeClr val="bg1"/>
                </a:solidFill>
              </a:rPr>
              <a:t>wal</a:t>
            </a:r>
            <a:r>
              <a:rPr lang="zh-CN" altLang="en-US" dirty="0" smtClean="0">
                <a:solidFill>
                  <a:schemeClr val="bg1"/>
                </a:solidFill>
              </a:rPr>
              <a:t>文件。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212356" y="104655"/>
            <a:ext cx="6273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1.</a:t>
            </a:r>
            <a:r>
              <a:rPr lang="zh-CN" altLang="en-US" dirty="0" smtClean="0">
                <a:solidFill>
                  <a:schemeClr val="bg1"/>
                </a:solidFill>
              </a:rPr>
              <a:t>在</a:t>
            </a:r>
            <a:r>
              <a:rPr lang="en-US" altLang="zh-CN" dirty="0" smtClean="0">
                <a:solidFill>
                  <a:schemeClr val="bg1"/>
                </a:solidFill>
              </a:rPr>
              <a:t>snapshot</a:t>
            </a:r>
            <a:r>
              <a:rPr lang="zh-CN" altLang="en-US" dirty="0" smtClean="0">
                <a:solidFill>
                  <a:schemeClr val="bg1"/>
                </a:solidFill>
              </a:rPr>
              <a:t>开始之前需要新开一个</a:t>
            </a:r>
            <a:r>
              <a:rPr lang="en-US" altLang="zh-CN" dirty="0" err="1" smtClean="0">
                <a:solidFill>
                  <a:schemeClr val="bg1"/>
                </a:solidFill>
              </a:rPr>
              <a:t>wal</a:t>
            </a:r>
            <a:r>
              <a:rPr lang="zh-CN" altLang="en-US" dirty="0" smtClean="0">
                <a:solidFill>
                  <a:schemeClr val="bg1"/>
                </a:solidFill>
              </a:rPr>
              <a:t>文件，然后对整个</a:t>
            </a:r>
            <a:r>
              <a:rPr lang="en-US" altLang="zh-CN" dirty="0" err="1" smtClean="0">
                <a:solidFill>
                  <a:schemeClr val="bg1"/>
                </a:solidFill>
              </a:rPr>
              <a:t>db</a:t>
            </a:r>
            <a:r>
              <a:rPr lang="zh-CN" altLang="en-US" dirty="0" smtClean="0">
                <a:solidFill>
                  <a:schemeClr val="bg1"/>
                </a:solidFill>
              </a:rPr>
              <a:t>加锁，让</a:t>
            </a:r>
            <a:r>
              <a:rPr lang="en-US" altLang="zh-CN" dirty="0">
                <a:solidFill>
                  <a:schemeClr val="bg1"/>
                </a:solidFill>
              </a:rPr>
              <a:t>Writer</a:t>
            </a:r>
            <a:r>
              <a:rPr lang="zh-CN" altLang="en-US" dirty="0" smtClean="0">
                <a:solidFill>
                  <a:schemeClr val="bg1"/>
                </a:solidFill>
              </a:rPr>
              <a:t>指针指向新的</a:t>
            </a:r>
            <a:r>
              <a:rPr lang="en-US" altLang="zh-CN" dirty="0" err="1" smtClean="0">
                <a:solidFill>
                  <a:schemeClr val="bg1"/>
                </a:solidFill>
              </a:rPr>
              <a:t>wal</a:t>
            </a:r>
            <a:r>
              <a:rPr lang="zh-CN" altLang="en-US" dirty="0" smtClean="0">
                <a:solidFill>
                  <a:schemeClr val="bg1"/>
                </a:solidFill>
              </a:rPr>
              <a:t>文件（后续的写入写到新的</a:t>
            </a:r>
            <a:r>
              <a:rPr lang="en-US" altLang="zh-CN" dirty="0" err="1" smtClean="0">
                <a:solidFill>
                  <a:schemeClr val="bg1"/>
                </a:solidFill>
              </a:rPr>
              <a:t>wal</a:t>
            </a:r>
            <a:r>
              <a:rPr lang="zh-CN" altLang="en-US" dirty="0" smtClean="0">
                <a:solidFill>
                  <a:schemeClr val="bg1"/>
                </a:solidFill>
              </a:rPr>
              <a:t>文件），然后对树做一个</a:t>
            </a:r>
            <a:r>
              <a:rPr lang="en-US" altLang="zh-CN" dirty="0" smtClean="0">
                <a:solidFill>
                  <a:schemeClr val="bg1"/>
                </a:solidFill>
              </a:rPr>
              <a:t>snapshot</a:t>
            </a:r>
            <a:r>
              <a:rPr lang="zh-CN" altLang="en-US" dirty="0">
                <a:solidFill>
                  <a:schemeClr val="bg1"/>
                </a:solidFill>
              </a:rPr>
              <a:t>。</a:t>
            </a:r>
            <a:r>
              <a:rPr lang="zh-CN" altLang="en-US" dirty="0" smtClean="0">
                <a:solidFill>
                  <a:schemeClr val="bg1"/>
                </a:solidFill>
              </a:rPr>
              <a:t>然后放锁。开始</a:t>
            </a:r>
            <a:r>
              <a:rPr lang="en-US" altLang="zh-CN" dirty="0" smtClean="0">
                <a:solidFill>
                  <a:schemeClr val="bg1"/>
                </a:solidFill>
              </a:rPr>
              <a:t>checkpoint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63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2"/>
          <p:cNvSpPr/>
          <p:nvPr/>
        </p:nvSpPr>
        <p:spPr>
          <a:xfrm>
            <a:off x="373320" y="1290960"/>
            <a:ext cx="553788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3.4 Node Replacement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165" name="图片 1"/>
          <p:cNvPicPr/>
          <p:nvPr/>
        </p:nvPicPr>
        <p:blipFill>
          <a:blip r:embed="rId3"/>
          <a:stretch/>
        </p:blipFill>
        <p:spPr>
          <a:xfrm>
            <a:off x="4741560" y="1803960"/>
            <a:ext cx="7357680" cy="4942080"/>
          </a:xfrm>
          <a:prstGeom prst="rect">
            <a:avLst/>
          </a:prstGeom>
          <a:ln w="0">
            <a:noFill/>
          </a:ln>
        </p:spPr>
      </p:pic>
      <p:sp>
        <p:nvSpPr>
          <p:cNvPr id="166" name="CustomShape 3"/>
          <p:cNvSpPr/>
          <p:nvPr/>
        </p:nvSpPr>
        <p:spPr>
          <a:xfrm>
            <a:off x="189360" y="2145600"/>
            <a:ext cx="3881520" cy="286086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0.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后台线程触发页面置换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1.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调用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LRU node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管理器获取替换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node ID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2.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在 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中写入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3.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在内存中释放 </a:t>
            </a:r>
            <a:r>
              <a:rPr 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en-US" alt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content</a:t>
            </a: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63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2"/>
          <p:cNvSpPr/>
          <p:nvPr/>
        </p:nvSpPr>
        <p:spPr>
          <a:xfrm>
            <a:off x="373320" y="1290960"/>
            <a:ext cx="5537880" cy="58332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3.5 </a:t>
            </a:r>
            <a:r>
              <a:rPr lang="en-US" altLang="zh-CN" sz="32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Recover</a:t>
            </a:r>
            <a:endParaRPr lang="en-US" sz="3200" b="0" strike="noStrike" spc="-1" dirty="0">
              <a:latin typeface="Arial"/>
            </a:endParaRPr>
          </a:p>
        </p:txBody>
      </p:sp>
      <p:pic>
        <p:nvPicPr>
          <p:cNvPr id="165" name="图片 1"/>
          <p:cNvPicPr/>
          <p:nvPr/>
        </p:nvPicPr>
        <p:blipFill>
          <a:blip r:embed="rId3"/>
          <a:stretch/>
        </p:blipFill>
        <p:spPr>
          <a:xfrm>
            <a:off x="4741560" y="1803960"/>
            <a:ext cx="7357680" cy="4942080"/>
          </a:xfrm>
          <a:prstGeom prst="rect">
            <a:avLst/>
          </a:prstGeom>
          <a:ln w="0">
            <a:noFill/>
          </a:ln>
        </p:spPr>
      </p:pic>
      <p:sp>
        <p:nvSpPr>
          <p:cNvPr id="166" name="CustomShape 3"/>
          <p:cNvSpPr/>
          <p:nvPr/>
        </p:nvSpPr>
        <p:spPr>
          <a:xfrm>
            <a:off x="189359" y="2145600"/>
            <a:ext cx="4622785" cy="239920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altLang="en-US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回放</a:t>
            </a:r>
            <a:r>
              <a:rPr lang="en-US" altLang="zh-CN" sz="2000" b="0" strike="noStrike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wal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，如果有的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没有存在于内存中则从</a:t>
            </a:r>
            <a:r>
              <a:rPr lang="en-US" altLang="zh-CN" sz="20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中读取（这里读的是上一次完整</a:t>
            </a:r>
            <a:r>
              <a:rPr lang="en-US" altLang="zh-CN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checkpoint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后做的</a:t>
            </a:r>
            <a:r>
              <a:rPr lang="en-US" altLang="zh-CN" sz="20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durable_snapshot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。回放完成以后对</a:t>
            </a:r>
            <a:r>
              <a:rPr lang="en-US" altLang="zh-CN" sz="20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leveldb</a:t>
            </a:r>
            <a:r>
              <a:rPr lang="zh-CN" altLang="en-US" sz="20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的所有读取都是读最新。）</a:t>
            </a:r>
            <a:endParaRPr lang="en-US" sz="2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5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图片 3" descr="16x9-嘉宾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68" name="Group 1"/>
          <p:cNvGrpSpPr/>
          <p:nvPr/>
        </p:nvGrpSpPr>
        <p:grpSpPr>
          <a:xfrm>
            <a:off x="5272560" y="1457280"/>
            <a:ext cx="664560" cy="3143160"/>
            <a:chOff x="5272560" y="1457280"/>
            <a:chExt cx="664560" cy="3143160"/>
          </a:xfrm>
        </p:grpSpPr>
        <p:sp>
          <p:nvSpPr>
            <p:cNvPr id="169" name="CustomShape 2"/>
            <p:cNvSpPr/>
            <p:nvPr/>
          </p:nvSpPr>
          <p:spPr>
            <a:xfrm>
              <a:off x="5272560" y="1457280"/>
              <a:ext cx="664200" cy="5961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476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01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0" name="CustomShape 3"/>
            <p:cNvSpPr/>
            <p:nvPr/>
          </p:nvSpPr>
          <p:spPr>
            <a:xfrm>
              <a:off x="5272560" y="2306160"/>
              <a:ext cx="664200" cy="59616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071A45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02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1" name="CustomShape 4"/>
            <p:cNvSpPr/>
            <p:nvPr/>
          </p:nvSpPr>
          <p:spPr>
            <a:xfrm>
              <a:off x="5272560" y="3155400"/>
              <a:ext cx="664200" cy="59616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rgbClr val="081D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2" name="CustomShape 5"/>
            <p:cNvSpPr/>
            <p:nvPr/>
          </p:nvSpPr>
          <p:spPr>
            <a:xfrm>
              <a:off x="5272920" y="4004280"/>
              <a:ext cx="664200" cy="596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FFBA55"/>
                  </a:solidFill>
                  <a:latin typeface="Arial Bold"/>
                  <a:ea typeface="微软雅黑"/>
                </a:rPr>
                <a:t>04</a:t>
              </a: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73" name="CustomShape 6"/>
          <p:cNvSpPr/>
          <p:nvPr/>
        </p:nvSpPr>
        <p:spPr>
          <a:xfrm>
            <a:off x="3084120" y="1975320"/>
            <a:ext cx="1100520" cy="8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8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目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74" name="CustomShape 7"/>
          <p:cNvSpPr/>
          <p:nvPr/>
        </p:nvSpPr>
        <p:spPr>
          <a:xfrm>
            <a:off x="3773880" y="2675880"/>
            <a:ext cx="1497960" cy="699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录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75" name="CustomShape 8"/>
          <p:cNvSpPr/>
          <p:nvPr/>
        </p:nvSpPr>
        <p:spPr>
          <a:xfrm rot="5400000">
            <a:off x="1710720" y="4079160"/>
            <a:ext cx="32472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-US" sz="20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contents</a:t>
            </a:r>
            <a:endParaRPr lang="en-US" sz="20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76" name="CustomShape 9"/>
          <p:cNvSpPr/>
          <p:nvPr/>
        </p:nvSpPr>
        <p:spPr>
          <a:xfrm>
            <a:off x="6649560" y="14572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16468D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项目介绍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7" name="CustomShape 10"/>
          <p:cNvSpPr/>
          <p:nvPr/>
        </p:nvSpPr>
        <p:spPr>
          <a:xfrm>
            <a:off x="6649560" y="23061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2169D3"/>
          </a:solidFill>
          <a:ln>
            <a:solidFill>
              <a:srgbClr val="061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项目思路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8" name="CustomShape 11"/>
          <p:cNvSpPr/>
          <p:nvPr/>
        </p:nvSpPr>
        <p:spPr>
          <a:xfrm>
            <a:off x="6649560" y="40035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56CA95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1" strike="noStrike" spc="-1">
                <a:solidFill>
                  <a:srgbClr val="FFBA55"/>
                </a:solidFill>
                <a:latin typeface="Arial"/>
                <a:ea typeface="微软雅黑"/>
              </a:rPr>
              <a:t>项目结论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79" name="CustomShape 12"/>
          <p:cNvSpPr/>
          <p:nvPr/>
        </p:nvSpPr>
        <p:spPr>
          <a:xfrm>
            <a:off x="6649560" y="31780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34A471"/>
          </a:solidFill>
          <a:ln>
            <a:solidFill>
              <a:srgbClr val="0A1B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项目实现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81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Part 4: </a:t>
            </a: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项目结论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图片 3" descr="16x9-尾页"/>
          <p:cNvPicPr/>
          <p:nvPr/>
        </p:nvPicPr>
        <p:blipFill>
          <a:blip r:embed="rId2"/>
          <a:stretch/>
        </p:blipFill>
        <p:spPr>
          <a:xfrm>
            <a:off x="1440" y="0"/>
            <a:ext cx="12189960" cy="6857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图片 3" descr="16x9-内页"/>
          <p:cNvPicPr/>
          <p:nvPr/>
        </p:nvPicPr>
        <p:blipFill>
          <a:blip r:embed="rId2"/>
          <a:stretch/>
        </p:blipFill>
        <p:spPr>
          <a:xfrm>
            <a:off x="144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539640" y="1657440"/>
            <a:ext cx="11089440" cy="3046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6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    </a:t>
            </a:r>
            <a:r>
              <a:rPr lang="en-US" sz="166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DB</a:t>
            </a:r>
            <a:endParaRPr lang="en-US" sz="16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zh-CN" sz="28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基于 </a:t>
            </a:r>
            <a:r>
              <a:rPr lang="en-US" sz="28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Append Only </a:t>
            </a:r>
            <a:r>
              <a:rPr lang="zh-CN" sz="28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文件系统的 </a:t>
            </a:r>
            <a:r>
              <a:rPr lang="en-US" sz="28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B+ </a:t>
            </a:r>
            <a:r>
              <a:rPr lang="zh-CN" sz="28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树存储引擎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7331040" y="5321880"/>
            <a:ext cx="4249800" cy="4557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2400" b="0" strike="noStrike" spc="-1">
                <a:solidFill>
                  <a:srgbClr val="FFFFFF"/>
                </a:solidFill>
                <a:latin typeface="Arial"/>
                <a:ea typeface="微软雅黑"/>
              </a:rPr>
              <a:t>马迎春  李苗进  魏祥威  薛昕磊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82" name="图片 81"/>
          <p:cNvPicPr/>
          <p:nvPr/>
        </p:nvPicPr>
        <p:blipFill>
          <a:blip r:embed="rId3"/>
          <a:stretch/>
        </p:blipFill>
        <p:spPr>
          <a:xfrm>
            <a:off x="2971800" y="1867680"/>
            <a:ext cx="2818440" cy="22471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图片 3" descr="16x9-嘉宾页"/>
          <p:cNvPicPr/>
          <p:nvPr/>
        </p:nvPicPr>
        <p:blipFill>
          <a:blip r:embed="rId2"/>
          <a:stretch/>
        </p:blipFill>
        <p:spPr>
          <a:xfrm>
            <a:off x="1440" y="0"/>
            <a:ext cx="12189960" cy="6857280"/>
          </a:xfrm>
          <a:prstGeom prst="rect">
            <a:avLst/>
          </a:prstGeom>
          <a:ln w="0">
            <a:noFill/>
          </a:ln>
        </p:spPr>
      </p:pic>
      <p:grpSp>
        <p:nvGrpSpPr>
          <p:cNvPr id="84" name="Group 1"/>
          <p:cNvGrpSpPr/>
          <p:nvPr/>
        </p:nvGrpSpPr>
        <p:grpSpPr>
          <a:xfrm>
            <a:off x="5272560" y="1457280"/>
            <a:ext cx="664560" cy="3143160"/>
            <a:chOff x="5272560" y="1457280"/>
            <a:chExt cx="664560" cy="3143160"/>
          </a:xfrm>
        </p:grpSpPr>
        <p:sp>
          <p:nvSpPr>
            <p:cNvPr id="85" name="CustomShape 2"/>
            <p:cNvSpPr/>
            <p:nvPr/>
          </p:nvSpPr>
          <p:spPr>
            <a:xfrm>
              <a:off x="5272560" y="1457280"/>
              <a:ext cx="664200" cy="5961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FFBA55"/>
                  </a:solidFill>
                  <a:latin typeface="Arial Bold"/>
                  <a:ea typeface="微软雅黑"/>
                </a:rPr>
                <a:t>01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86" name="CustomShape 3"/>
            <p:cNvSpPr/>
            <p:nvPr/>
          </p:nvSpPr>
          <p:spPr>
            <a:xfrm>
              <a:off x="5272560" y="2306160"/>
              <a:ext cx="664200" cy="59616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081D48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02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87" name="CustomShape 4"/>
            <p:cNvSpPr/>
            <p:nvPr/>
          </p:nvSpPr>
          <p:spPr>
            <a:xfrm>
              <a:off x="5272560" y="3155400"/>
              <a:ext cx="664200" cy="59616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rgbClr val="476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88" name="CustomShape 5"/>
            <p:cNvSpPr/>
            <p:nvPr/>
          </p:nvSpPr>
          <p:spPr>
            <a:xfrm>
              <a:off x="5272920" y="4004280"/>
              <a:ext cx="664200" cy="596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rgbClr val="0A1D48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04</a:t>
              </a: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89" name="CustomShape 6"/>
          <p:cNvSpPr/>
          <p:nvPr/>
        </p:nvSpPr>
        <p:spPr>
          <a:xfrm>
            <a:off x="3084120" y="1975320"/>
            <a:ext cx="1100520" cy="8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8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目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90" name="CustomShape 7"/>
          <p:cNvSpPr/>
          <p:nvPr/>
        </p:nvSpPr>
        <p:spPr>
          <a:xfrm>
            <a:off x="3773880" y="2675880"/>
            <a:ext cx="1497960" cy="699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录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1" name="CustomShape 8"/>
          <p:cNvSpPr/>
          <p:nvPr/>
        </p:nvSpPr>
        <p:spPr>
          <a:xfrm rot="5400000">
            <a:off x="1710720" y="4079160"/>
            <a:ext cx="32472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-US" sz="20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contents</a:t>
            </a:r>
            <a:endParaRPr lang="en-US" sz="20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92" name="CustomShape 9"/>
          <p:cNvSpPr/>
          <p:nvPr/>
        </p:nvSpPr>
        <p:spPr>
          <a:xfrm>
            <a:off x="6649560" y="14572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16468D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1" strike="noStrike" spc="-1">
                <a:solidFill>
                  <a:srgbClr val="FFBA55"/>
                </a:solidFill>
                <a:latin typeface="Arial"/>
                <a:ea typeface="微软雅黑"/>
              </a:rPr>
              <a:t>项目介绍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93" name="CustomShape 10"/>
          <p:cNvSpPr/>
          <p:nvPr/>
        </p:nvSpPr>
        <p:spPr>
          <a:xfrm>
            <a:off x="6649560" y="23061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2169D3"/>
          </a:solidFill>
          <a:ln>
            <a:solidFill>
              <a:srgbClr val="0A1D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项目思路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94" name="CustomShape 11"/>
          <p:cNvSpPr/>
          <p:nvPr/>
        </p:nvSpPr>
        <p:spPr>
          <a:xfrm>
            <a:off x="6649560" y="40035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56CA95"/>
          </a:solidFill>
          <a:ln>
            <a:solidFill>
              <a:srgbClr val="0A1B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项目结论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95" name="CustomShape 12"/>
          <p:cNvSpPr/>
          <p:nvPr/>
        </p:nvSpPr>
        <p:spPr>
          <a:xfrm>
            <a:off x="6649560" y="31780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34A471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项目实现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97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8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项目介绍</a:t>
            </a: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99" name="CustomShape 3"/>
          <p:cNvSpPr/>
          <p:nvPr/>
        </p:nvSpPr>
        <p:spPr>
          <a:xfrm>
            <a:off x="358920" y="2072160"/>
            <a:ext cx="6040800" cy="350719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磁盘顺序写速度 </a:t>
            </a:r>
            <a:r>
              <a:rPr lang="en-US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&gt; </a:t>
            </a:r>
            <a:r>
              <a:rPr lang="zh-CN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随机写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Append Only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文件系统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LSM Tree(Log Structured Merge Tree)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劣势：读取需要多层依次读取，速度较慢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,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Iterator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接口调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Next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的时候，本质上是对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mem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，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imm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，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level0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的所有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sst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和更高层每一层的一个</a:t>
            </a:r>
            <a:r>
              <a:rPr lang="en-US" sz="2000" b="0" strike="noStrike" spc="-1" dirty="0" err="1">
                <a:solidFill>
                  <a:srgbClr val="FFFFFF"/>
                </a:solidFill>
                <a:latin typeface="微软雅黑"/>
                <a:ea typeface="微软雅黑"/>
              </a:rPr>
              <a:t>sst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做多路归并，比较</a:t>
            </a:r>
            <a:r>
              <a:rPr lang="zh-CN" sz="20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费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3"/>
          <a:stretch/>
        </p:blipFill>
        <p:spPr>
          <a:xfrm>
            <a:off x="6368760" y="2286000"/>
            <a:ext cx="5821200" cy="3428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02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3" name="CustomShape 2"/>
          <p:cNvSpPr/>
          <p:nvPr/>
        </p:nvSpPr>
        <p:spPr>
          <a:xfrm>
            <a:off x="373320" y="1290960"/>
            <a:ext cx="326376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项目介绍</a:t>
            </a: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2743200" y="1464120"/>
            <a:ext cx="8000640" cy="535385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B+ Tree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优势：高度“矮胖”，读取速度更快，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Iterator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扫全表操作很高效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适用场景：读多写少</a:t>
            </a:r>
            <a:endParaRPr lang="en-US" sz="20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400" b="1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项目目标</a:t>
            </a:r>
            <a:endParaRPr lang="en-US" sz="24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传统 </a:t>
            </a:r>
            <a:r>
              <a:rPr lang="en-US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B+ </a:t>
            </a:r>
            <a:r>
              <a:rPr lang="zh-CN" sz="20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树存储引擎一般使用随机写</a:t>
            </a:r>
            <a:endParaRPr lang="en-US" sz="2000" b="0" strike="noStrike" spc="-1" dirty="0">
              <a:latin typeface="Arial"/>
            </a:endParaRPr>
          </a:p>
          <a:p>
            <a:pPr marL="800280" lvl="1" indent="-342360">
              <a:lnSpc>
                <a:spcPct val="150000"/>
              </a:lnSpc>
              <a:buClr>
                <a:srgbClr val="FFBA55"/>
              </a:buClr>
              <a:buFont typeface="Arial"/>
              <a:buChar char="•"/>
            </a:pP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探索 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B+ Tree 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和 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Append Only 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文件系统结合的</a:t>
            </a:r>
            <a:r>
              <a:rPr lang="zh-CN" sz="2000" b="1" strike="noStrike" spc="-1" dirty="0" smtClean="0">
                <a:solidFill>
                  <a:srgbClr val="FFBA55"/>
                </a:solidFill>
                <a:latin typeface="微软雅黑"/>
                <a:ea typeface="微软雅黑"/>
              </a:rPr>
              <a:t>可行性</a:t>
            </a:r>
            <a:endParaRPr lang="en-US" altLang="zh-CN" sz="2000" b="1" strike="noStrike" spc="-1" dirty="0" smtClean="0">
              <a:solidFill>
                <a:srgbClr val="FFBA55"/>
              </a:solidFill>
              <a:latin typeface="微软雅黑"/>
              <a:ea typeface="微软雅黑"/>
            </a:endParaRPr>
          </a:p>
          <a:p>
            <a:pPr marL="800280" lvl="1" indent="-342360">
              <a:lnSpc>
                <a:spcPct val="150000"/>
              </a:lnSpc>
              <a:buClr>
                <a:srgbClr val="FFBA55"/>
              </a:buClr>
              <a:buFont typeface="Arial"/>
              <a:buChar char="•"/>
            </a:pPr>
            <a:r>
              <a:rPr lang="zh-CN" altLang="zh-CN" sz="2000" b="1" spc="-1" dirty="0" smtClean="0">
                <a:solidFill>
                  <a:srgbClr val="FFBA55"/>
                </a:solidFill>
                <a:latin typeface="微软雅黑"/>
                <a:ea typeface="微软雅黑"/>
              </a:rPr>
              <a:t>想</a:t>
            </a:r>
            <a:r>
              <a:rPr lang="zh-CN" altLang="zh-CN" sz="2000" b="1" spc="-1" dirty="0">
                <a:solidFill>
                  <a:srgbClr val="FFBA55"/>
                </a:solidFill>
                <a:latin typeface="微软雅黑"/>
                <a:ea typeface="微软雅黑"/>
              </a:rPr>
              <a:t>要在</a:t>
            </a:r>
            <a:r>
              <a:rPr lang="en-US" altLang="zh-CN" sz="2000" b="1" spc="-1" dirty="0">
                <a:solidFill>
                  <a:srgbClr val="FFBA55"/>
                </a:solidFill>
                <a:latin typeface="微软雅黑"/>
                <a:ea typeface="微软雅黑"/>
              </a:rPr>
              <a:t>append-only</a:t>
            </a:r>
            <a:r>
              <a:rPr lang="zh-CN" altLang="zh-CN" sz="2000" b="1" spc="-1" dirty="0">
                <a:solidFill>
                  <a:srgbClr val="FFBA55"/>
                </a:solidFill>
                <a:latin typeface="微软雅黑"/>
                <a:ea typeface="微软雅黑"/>
              </a:rPr>
              <a:t>的前提下去优化</a:t>
            </a:r>
            <a:r>
              <a:rPr lang="en-US" altLang="zh-CN" sz="2000" b="1" spc="-1" dirty="0" smtClean="0">
                <a:solidFill>
                  <a:srgbClr val="FFBA55"/>
                </a:solidFill>
                <a:latin typeface="微软雅黑"/>
                <a:ea typeface="微软雅黑"/>
              </a:rPr>
              <a:t>Iterator</a:t>
            </a:r>
            <a:r>
              <a:rPr lang="zh-CN" altLang="en-US" sz="2000" b="1" spc="-1" dirty="0" smtClean="0">
                <a:solidFill>
                  <a:srgbClr val="FFBA55"/>
                </a:solidFill>
                <a:latin typeface="微软雅黑"/>
                <a:ea typeface="微软雅黑"/>
              </a:rPr>
              <a:t>的效率</a:t>
            </a:r>
            <a:endParaRPr lang="en-US" sz="2000" b="1" spc="-1" dirty="0">
              <a:solidFill>
                <a:srgbClr val="FFBA55"/>
              </a:solidFill>
              <a:latin typeface="微软雅黑"/>
              <a:ea typeface="微软雅黑"/>
            </a:endParaRPr>
          </a:p>
          <a:p>
            <a:pPr marL="800280" lvl="1" indent="-342360">
              <a:lnSpc>
                <a:spcPct val="150000"/>
              </a:lnSpc>
              <a:buClr>
                <a:srgbClr val="FFBA55"/>
              </a:buClr>
              <a:buFont typeface="Arial"/>
              <a:buChar char="•"/>
            </a:pP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实现一个 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KV 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存储引擎，并提供 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Get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、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Put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、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Del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、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Iterator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（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Scan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）、</a:t>
            </a:r>
            <a:r>
              <a:rPr lang="en-US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Snapshot </a:t>
            </a:r>
            <a:r>
              <a:rPr lang="zh-CN" sz="2000" b="1" strike="noStrike" spc="-1" dirty="0">
                <a:solidFill>
                  <a:srgbClr val="FFBA55"/>
                </a:solidFill>
                <a:latin typeface="微软雅黑"/>
                <a:ea typeface="微软雅黑"/>
              </a:rPr>
              <a:t>接口。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50000"/>
              </a:lnSpc>
            </a:pPr>
            <a:endParaRPr lang="en-US" sz="2000" b="0" strike="noStrike" spc="-1" dirty="0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图片 3" descr="16x9-嘉宾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06" name="Group 1"/>
          <p:cNvGrpSpPr/>
          <p:nvPr/>
        </p:nvGrpSpPr>
        <p:grpSpPr>
          <a:xfrm>
            <a:off x="5272560" y="1457280"/>
            <a:ext cx="664560" cy="3143160"/>
            <a:chOff x="5272560" y="1457280"/>
            <a:chExt cx="664560" cy="3143160"/>
          </a:xfrm>
        </p:grpSpPr>
        <p:sp>
          <p:nvSpPr>
            <p:cNvPr id="107" name="CustomShape 2"/>
            <p:cNvSpPr/>
            <p:nvPr/>
          </p:nvSpPr>
          <p:spPr>
            <a:xfrm>
              <a:off x="5272560" y="1457280"/>
              <a:ext cx="664200" cy="5961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476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01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08" name="CustomShape 3"/>
            <p:cNvSpPr/>
            <p:nvPr/>
          </p:nvSpPr>
          <p:spPr>
            <a:xfrm>
              <a:off x="5272560" y="2306160"/>
              <a:ext cx="664200" cy="59616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FFBA55"/>
                  </a:solidFill>
                  <a:latin typeface="Arial Bold"/>
                  <a:ea typeface="微软雅黑"/>
                </a:rPr>
                <a:t>02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09" name="CustomShape 4"/>
            <p:cNvSpPr/>
            <p:nvPr/>
          </p:nvSpPr>
          <p:spPr>
            <a:xfrm>
              <a:off x="5272560" y="3155400"/>
              <a:ext cx="664200" cy="59616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rgbClr val="476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10" name="CustomShape 5"/>
            <p:cNvSpPr/>
            <p:nvPr/>
          </p:nvSpPr>
          <p:spPr>
            <a:xfrm>
              <a:off x="5272920" y="4004280"/>
              <a:ext cx="664200" cy="596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rgbClr val="051B47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04</a:t>
              </a: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11" name="CustomShape 6"/>
          <p:cNvSpPr/>
          <p:nvPr/>
        </p:nvSpPr>
        <p:spPr>
          <a:xfrm>
            <a:off x="3084120" y="1975320"/>
            <a:ext cx="1100520" cy="8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8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目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12" name="CustomShape 7"/>
          <p:cNvSpPr/>
          <p:nvPr/>
        </p:nvSpPr>
        <p:spPr>
          <a:xfrm>
            <a:off x="3773880" y="2675880"/>
            <a:ext cx="1497960" cy="699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录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3" name="CustomShape 8"/>
          <p:cNvSpPr/>
          <p:nvPr/>
        </p:nvSpPr>
        <p:spPr>
          <a:xfrm rot="5400000">
            <a:off x="1710720" y="4079160"/>
            <a:ext cx="32472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-US" sz="20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contents</a:t>
            </a:r>
            <a:endParaRPr lang="en-US" sz="20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14" name="CustomShape 9"/>
          <p:cNvSpPr/>
          <p:nvPr/>
        </p:nvSpPr>
        <p:spPr>
          <a:xfrm>
            <a:off x="6649560" y="14572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16468D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项目介绍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15" name="CustomShape 10"/>
          <p:cNvSpPr/>
          <p:nvPr/>
        </p:nvSpPr>
        <p:spPr>
          <a:xfrm>
            <a:off x="6649560" y="23061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2169D3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1" strike="noStrike" spc="-1">
                <a:solidFill>
                  <a:srgbClr val="FFBA55"/>
                </a:solidFill>
                <a:latin typeface="Arial"/>
                <a:ea typeface="微软雅黑"/>
              </a:rPr>
              <a:t>项目思路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16" name="CustomShape 11"/>
          <p:cNvSpPr/>
          <p:nvPr/>
        </p:nvSpPr>
        <p:spPr>
          <a:xfrm>
            <a:off x="6649560" y="40035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56CA95"/>
          </a:solidFill>
          <a:ln>
            <a:solidFill>
              <a:srgbClr val="071B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项目结论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17" name="CustomShape 12"/>
          <p:cNvSpPr/>
          <p:nvPr/>
        </p:nvSpPr>
        <p:spPr>
          <a:xfrm>
            <a:off x="6649560" y="31780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34A471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项目实现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19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0" name="CustomShape 2"/>
          <p:cNvSpPr/>
          <p:nvPr/>
        </p:nvSpPr>
        <p:spPr>
          <a:xfrm>
            <a:off x="358920" y="1290960"/>
            <a:ext cx="386208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2.1 </a:t>
            </a: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存储策略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358920" y="2072160"/>
            <a:ext cx="4518000" cy="34148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与传统 </a:t>
            </a:r>
            <a:r>
              <a:rPr lang="en-US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B+ </a:t>
            </a:r>
            <a:r>
              <a:rPr lang="zh-CN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树的内存结构相同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altLang="zh-CN" sz="2400" spc="-1" dirty="0">
                <a:solidFill>
                  <a:srgbClr val="FFFFFF"/>
                </a:solidFill>
                <a:latin typeface="微软雅黑"/>
                <a:ea typeface="微软雅黑"/>
              </a:rPr>
              <a:t>p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age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全部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  <a:hlinkClick r:id="rId3"/>
              </a:rPr>
              <a:t>copy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  <a:sym typeface="Wingdings" panose="05000000000000000000" pitchFamily="2" charset="2"/>
                <a:hlinkClick r:id="rId3"/>
              </a:rPr>
              <a:t>-on-write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sz="2400" b="0" strike="noStrike" spc="-1" dirty="0">
                <a:solidFill>
                  <a:srgbClr val="FFFFFF"/>
                </a:solidFill>
                <a:latin typeface="微软雅黑"/>
                <a:ea typeface="微软雅黑"/>
              </a:rPr>
              <a:t>磁盘</a:t>
            </a:r>
            <a:r>
              <a:rPr lang="zh-CN" sz="24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上</a:t>
            </a:r>
            <a:r>
              <a:rPr lang="en-US" altLang="zh-CN" sz="24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r>
              <a:rPr lang="zh-CN" sz="2400" b="0" strike="noStrike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顺序存储</a:t>
            </a:r>
            <a:endParaRPr lang="en-US" altLang="zh-CN" sz="2400" b="0" strike="noStrike" spc="-1" dirty="0" smtClean="0">
              <a:solidFill>
                <a:srgbClr val="FFFFFF"/>
              </a:solidFill>
              <a:latin typeface="微软雅黑"/>
              <a:ea typeface="微软雅黑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通过文件名和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offset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来定位磁盘上的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</a:t>
            </a:r>
            <a:endParaRPr lang="en-US" sz="2400" b="0" strike="noStrike" spc="-1" dirty="0">
              <a:latin typeface="Arial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endParaRPr lang="en-US" sz="2400" b="0" strike="noStrike" spc="-1" dirty="0">
              <a:latin typeface="Arial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3998" y="1290960"/>
            <a:ext cx="5822185" cy="27663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8084" y="4562763"/>
            <a:ext cx="9270480" cy="198398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图片 3" descr="16x9-内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sp>
        <p:nvSpPr>
          <p:cNvPr id="125" name="CustomShape 1"/>
          <p:cNvSpPr/>
          <p:nvPr/>
        </p:nvSpPr>
        <p:spPr>
          <a:xfrm rot="16200000">
            <a:off x="-394200" y="1488600"/>
            <a:ext cx="977760" cy="188640"/>
          </a:xfrm>
          <a:prstGeom prst="flowChartManualOperation">
            <a:avLst/>
          </a:prstGeom>
          <a:solidFill>
            <a:srgbClr val="6096E6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2"/>
          <p:cNvSpPr/>
          <p:nvPr/>
        </p:nvSpPr>
        <p:spPr>
          <a:xfrm>
            <a:off x="373320" y="1290960"/>
            <a:ext cx="4718520" cy="577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2.2 </a:t>
            </a:r>
            <a:r>
              <a:rPr lang="zh-CN" sz="32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多版本写入更新策略 </a:t>
            </a:r>
            <a:endParaRPr lang="en-US" sz="3200" b="0" strike="noStrike" spc="-1">
              <a:latin typeface="Arial"/>
            </a:endParaRPr>
          </a:p>
        </p:txBody>
      </p:sp>
      <p:pic>
        <p:nvPicPr>
          <p:cNvPr id="127" name="图片 7" descr="Multi_version_user_key"/>
          <p:cNvPicPr/>
          <p:nvPr/>
        </p:nvPicPr>
        <p:blipFill>
          <a:blip r:embed="rId3"/>
          <a:stretch/>
        </p:blipFill>
        <p:spPr>
          <a:xfrm>
            <a:off x="6820302" y="1608411"/>
            <a:ext cx="5198040" cy="4614480"/>
          </a:xfrm>
          <a:prstGeom prst="rect">
            <a:avLst/>
          </a:prstGeom>
          <a:ln w="0">
            <a:noFill/>
          </a:ln>
        </p:spPr>
      </p:pic>
      <p:sp>
        <p:nvSpPr>
          <p:cNvPr id="2" name="文本框 1"/>
          <p:cNvSpPr txBox="1"/>
          <p:nvPr/>
        </p:nvSpPr>
        <p:spPr>
          <a:xfrm>
            <a:off x="373320" y="2207491"/>
            <a:ext cx="60736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altLang="zh-CN" sz="24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user_key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多版本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(</a:t>
            </a:r>
            <a:r>
              <a:rPr lang="en-US" altLang="zh-CN" sz="2400" spc="-1" dirty="0" err="1">
                <a:solidFill>
                  <a:srgbClr val="FFFFFF"/>
                </a:solidFill>
                <a:latin typeface="微软雅黑"/>
                <a:ea typeface="微软雅黑"/>
              </a:rPr>
              <a:t>seq</a:t>
            </a:r>
            <a:r>
              <a:rPr lang="en-US" altLang="zh-CN" sz="2400" spc="-1" dirty="0">
                <a:solidFill>
                  <a:srgbClr val="FFFFFF"/>
                </a:solidFill>
                <a:latin typeface="微软雅黑"/>
                <a:ea typeface="微软雅黑"/>
              </a:rPr>
              <a:t>)</a:t>
            </a:r>
            <a:r>
              <a:rPr lang="zh-CN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、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本质</a:t>
            </a:r>
            <a:r>
              <a:rPr lang="zh-CN" altLang="en-US" sz="2400" spc="-1" dirty="0">
                <a:solidFill>
                  <a:srgbClr val="FFFFFF"/>
                </a:solidFill>
                <a:latin typeface="微软雅黑"/>
                <a:ea typeface="微软雅黑"/>
              </a:rPr>
              <a:t>上也多是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版本，每次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append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新的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相当于新追加了一个新版本</a:t>
            </a:r>
            <a:endParaRPr lang="en-US" altLang="zh-CN" sz="2400" spc="-1" dirty="0" smtClean="0">
              <a:solidFill>
                <a:srgbClr val="FFFFFF"/>
              </a:solidFill>
              <a:latin typeface="微软雅黑"/>
              <a:ea typeface="微软雅黑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stale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page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和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key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需要被 </a:t>
            </a:r>
            <a:r>
              <a:rPr lang="en-US" altLang="zh-CN" sz="24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gc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掉</a:t>
            </a:r>
            <a:endParaRPr lang="en-US" altLang="zh-CN" sz="2400" spc="-1" dirty="0" smtClean="0">
              <a:solidFill>
                <a:srgbClr val="FFFFFF"/>
              </a:solidFill>
              <a:latin typeface="微软雅黑"/>
              <a:ea typeface="微软雅黑"/>
            </a:endParaRPr>
          </a:p>
          <a:p>
            <a:pPr marL="343080" indent="-342360">
              <a:lnSpc>
                <a:spcPct val="150000"/>
              </a:lnSpc>
              <a:buClr>
                <a:srgbClr val="FFFFFF"/>
              </a:buClr>
              <a:buFont typeface="Arial"/>
              <a:buChar char="•"/>
            </a:pPr>
            <a:r>
              <a:rPr lang="en-US" altLang="zh-CN" sz="2400" spc="-1" dirty="0" err="1" smtClean="0">
                <a:solidFill>
                  <a:srgbClr val="FFFFFF"/>
                </a:solidFill>
                <a:latin typeface="微软雅黑"/>
                <a:ea typeface="微软雅黑"/>
              </a:rPr>
              <a:t>user_key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的多版本支持了 </a:t>
            </a:r>
            <a:r>
              <a:rPr lang="en-US" altLang="zh-CN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snapshot </a:t>
            </a:r>
            <a:r>
              <a:rPr lang="zh-CN" altLang="en-US" sz="2400" spc="-1" dirty="0" smtClean="0">
                <a:solidFill>
                  <a:srgbClr val="FFFFFF"/>
                </a:solidFill>
                <a:latin typeface="微软雅黑"/>
                <a:ea typeface="微软雅黑"/>
              </a:rPr>
              <a:t>接口的实现</a:t>
            </a:r>
            <a:endParaRPr lang="en-US" altLang="zh-CN" sz="2400" spc="-1" dirty="0">
              <a:solidFill>
                <a:srgbClr val="FFFFFF"/>
              </a:solidFill>
              <a:latin typeface="微软雅黑"/>
              <a:ea typeface="微软雅黑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图片 3" descr="16x9-嘉宾页"/>
          <p:cNvPicPr/>
          <p:nvPr/>
        </p:nvPicPr>
        <p:blipFill>
          <a:blip r:embed="rId2"/>
          <a:stretch/>
        </p:blipFill>
        <p:spPr>
          <a:xfrm>
            <a:off x="0" y="0"/>
            <a:ext cx="1218996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30" name="Group 1"/>
          <p:cNvGrpSpPr/>
          <p:nvPr/>
        </p:nvGrpSpPr>
        <p:grpSpPr>
          <a:xfrm>
            <a:off x="5272560" y="1457280"/>
            <a:ext cx="664560" cy="3143160"/>
            <a:chOff x="5272560" y="1457280"/>
            <a:chExt cx="664560" cy="3143160"/>
          </a:xfrm>
        </p:grpSpPr>
        <p:sp>
          <p:nvSpPr>
            <p:cNvPr id="131" name="CustomShape 2"/>
            <p:cNvSpPr/>
            <p:nvPr/>
          </p:nvSpPr>
          <p:spPr>
            <a:xfrm>
              <a:off x="5272560" y="1457280"/>
              <a:ext cx="664200" cy="59616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rgbClr val="476EA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01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32" name="CustomShape 3"/>
            <p:cNvSpPr/>
            <p:nvPr/>
          </p:nvSpPr>
          <p:spPr>
            <a:xfrm>
              <a:off x="5272560" y="2306160"/>
              <a:ext cx="664200" cy="59616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071A45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02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33" name="CustomShape 4"/>
            <p:cNvSpPr/>
            <p:nvPr/>
          </p:nvSpPr>
          <p:spPr>
            <a:xfrm>
              <a:off x="5272560" y="3155400"/>
              <a:ext cx="664200" cy="596160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1" strike="noStrike" spc="-1">
                  <a:solidFill>
                    <a:srgbClr val="FFBA55"/>
                  </a:solidFill>
                  <a:latin typeface="Arial Bold"/>
                  <a:ea typeface="微软雅黑"/>
                </a:rPr>
                <a:t>03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34" name="CustomShape 5"/>
            <p:cNvSpPr/>
            <p:nvPr/>
          </p:nvSpPr>
          <p:spPr>
            <a:xfrm>
              <a:off x="5272920" y="4004280"/>
              <a:ext cx="664200" cy="596160"/>
            </a:xfrm>
            <a:prstGeom prst="ellipse">
              <a:avLst/>
            </a:prstGeom>
            <a:solidFill>
              <a:schemeClr val="accent3"/>
            </a:solidFill>
            <a:ln>
              <a:solidFill>
                <a:srgbClr val="051B47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Arial"/>
                  <a:ea typeface="微软雅黑"/>
                </a:rPr>
                <a:t>04</a:t>
              </a: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35" name="CustomShape 6"/>
          <p:cNvSpPr/>
          <p:nvPr/>
        </p:nvSpPr>
        <p:spPr>
          <a:xfrm>
            <a:off x="3084120" y="1975320"/>
            <a:ext cx="1100520" cy="8211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8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目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36" name="CustomShape 7"/>
          <p:cNvSpPr/>
          <p:nvPr/>
        </p:nvSpPr>
        <p:spPr>
          <a:xfrm>
            <a:off x="3773880" y="2675880"/>
            <a:ext cx="1497960" cy="699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FFFFFF"/>
                </a:solidFill>
                <a:latin typeface="微软雅黑"/>
                <a:ea typeface="微软雅黑"/>
              </a:rPr>
              <a:t>录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7" name="CustomShape 8"/>
          <p:cNvSpPr/>
          <p:nvPr/>
        </p:nvSpPr>
        <p:spPr>
          <a:xfrm rot="5400000">
            <a:off x="1710720" y="4079160"/>
            <a:ext cx="3247200" cy="69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just">
              <a:lnSpc>
                <a:spcPct val="100000"/>
              </a:lnSpc>
              <a:tabLst>
                <a:tab pos="0" algn="l"/>
              </a:tabLst>
            </a:pPr>
            <a:r>
              <a:rPr lang="en-US" sz="2000" b="1" strike="noStrike" spc="-1">
                <a:solidFill>
                  <a:srgbClr val="FFFFFF"/>
                </a:solidFill>
                <a:latin typeface="微软雅黑"/>
                <a:ea typeface="微软雅黑"/>
              </a:rPr>
              <a:t>contents</a:t>
            </a:r>
            <a:endParaRPr lang="en-US" sz="2000" b="0" strike="noStrike" spc="-1">
              <a:latin typeface="Arial"/>
            </a:endParaRPr>
          </a:p>
          <a:p>
            <a:pPr algn="just">
              <a:lnSpc>
                <a:spcPct val="100000"/>
              </a:lnSpc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38" name="CustomShape 9"/>
          <p:cNvSpPr/>
          <p:nvPr/>
        </p:nvSpPr>
        <p:spPr>
          <a:xfrm>
            <a:off x="6649560" y="14572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16468D"/>
          </a:solidFill>
          <a:ln>
            <a:solidFill>
              <a:srgbClr val="476EA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项目介绍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39" name="CustomShape 10"/>
          <p:cNvSpPr/>
          <p:nvPr/>
        </p:nvSpPr>
        <p:spPr>
          <a:xfrm>
            <a:off x="6649560" y="23061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2169D3"/>
          </a:solidFill>
          <a:ln>
            <a:solidFill>
              <a:srgbClr val="0619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项目思路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40" name="CustomShape 11"/>
          <p:cNvSpPr/>
          <p:nvPr/>
        </p:nvSpPr>
        <p:spPr>
          <a:xfrm>
            <a:off x="6649560" y="400356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56CA95"/>
          </a:solidFill>
          <a:ln>
            <a:solidFill>
              <a:srgbClr val="071B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0" strike="noStrike" spc="-1">
                <a:solidFill>
                  <a:srgbClr val="FFFFFF"/>
                </a:solidFill>
                <a:latin typeface="Arial"/>
                <a:ea typeface="微软雅黑"/>
              </a:rPr>
              <a:t>项目结论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141" name="CustomShape 12"/>
          <p:cNvSpPr/>
          <p:nvPr/>
        </p:nvSpPr>
        <p:spPr>
          <a:xfrm>
            <a:off x="6649560" y="3178080"/>
            <a:ext cx="2507400" cy="596880"/>
          </a:xfrm>
          <a:prstGeom prst="roundRect">
            <a:avLst>
              <a:gd name="adj" fmla="val 50000"/>
            </a:avLst>
          </a:prstGeom>
          <a:solidFill>
            <a:srgbClr val="34A471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2000" b="1" strike="noStrike" spc="-1">
                <a:solidFill>
                  <a:srgbClr val="FFBA55"/>
                </a:solidFill>
                <a:latin typeface="Arial"/>
                <a:ea typeface="微软雅黑"/>
              </a:rPr>
              <a:t>项目实现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</TotalTime>
  <Words>854</Words>
  <Application>Microsoft Office PowerPoint</Application>
  <PresentationFormat>宽屏</PresentationFormat>
  <Paragraphs>99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DejaVu Sans</vt:lpstr>
      <vt:lpstr>微软雅黑</vt:lpstr>
      <vt:lpstr>Arial</vt:lpstr>
      <vt:lpstr>Arial Bold</vt:lpstr>
      <vt:lpstr>Symbol</vt:lpstr>
      <vt:lpstr>Wingdings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subject/>
  <dc:creator>10907</dc:creator>
  <dc:description/>
  <cp:lastModifiedBy>MA YINGCHUN</cp:lastModifiedBy>
  <cp:revision>262</cp:revision>
  <dcterms:created xsi:type="dcterms:W3CDTF">2021-08-05T04:43:49Z</dcterms:created>
  <dcterms:modified xsi:type="dcterms:W3CDTF">2021-08-10T03:07:53Z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F87D8F64535B454FBDA1C9E344EA0442</vt:lpwstr>
  </property>
  <property fmtid="{D5CDD505-2E9C-101B-9397-08002B2CF9AE}" pid="3" name="KSOProductBuildVer">
    <vt:lpwstr>2052-3.8.1.6116</vt:lpwstr>
  </property>
  <property fmtid="{D5CDD505-2E9C-101B-9397-08002B2CF9AE}" pid="4" name="PresentationFormat">
    <vt:lpwstr>宽屏</vt:lpwstr>
  </property>
  <property fmtid="{D5CDD505-2E9C-101B-9397-08002B2CF9AE}" pid="5" name="Slides">
    <vt:i4>17</vt:i4>
  </property>
</Properties>
</file>